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60" r:id="rId4"/>
    <p:sldId id="258" r:id="rId5"/>
    <p:sldId id="277" r:id="rId6"/>
    <p:sldId id="272" r:id="rId7"/>
    <p:sldId id="276" r:id="rId8"/>
    <p:sldId id="274" r:id="rId9"/>
    <p:sldId id="278" r:id="rId10"/>
    <p:sldId id="273" r:id="rId11"/>
    <p:sldId id="275" r:id="rId12"/>
    <p:sldId id="269" r:id="rId13"/>
  </p:sldIdLst>
  <p:sldSz cx="9144000" cy="5143500" type="screen16x9"/>
  <p:notesSz cx="6858000" cy="9144000"/>
  <p:embeddedFontLst>
    <p:embeddedFont>
      <p:font typeface="나눔바른고딕" panose="020B0603020101020101" pitchFamily="34" charset="-127"/>
      <p:regular r:id="rId15"/>
      <p:bold r:id="rId16"/>
    </p:embeddedFont>
    <p:embeddedFont>
      <p:font typeface="나눔스퀘어 ExtraBold" panose="020B0600000101010101" pitchFamily="34" charset="-127"/>
      <p:bold r:id="rId17"/>
    </p:embeddedFont>
    <p:embeddedFont>
      <p:font typeface="Cambria Math" panose="02040503050406030204" pitchFamily="18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CCE0"/>
    <a:srgbClr val="A1ADCB"/>
    <a:srgbClr val="43568B"/>
    <a:srgbClr val="6A738C"/>
    <a:srgbClr val="212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 autoAdjust="0"/>
    <p:restoredTop sz="94729"/>
  </p:normalViewPr>
  <p:slideViewPr>
    <p:cSldViewPr snapToGrid="0">
      <p:cViewPr varScale="1">
        <p:scale>
          <a:sx n="154" d="100"/>
          <a:sy n="154" d="100"/>
        </p:scale>
        <p:origin x="46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74B845D5-9542-A47F-7620-785A38B33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B5989829-2EA3-B37F-95D9-250A431B95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2C5C0B4A-89E8-13D9-0150-CCFD48F628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5656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8CCB66A7-DF2F-75C2-E269-8DCE5DE6B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40C04621-8760-5C4D-226B-298DFD688C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7D94D5AA-B0F2-EB71-A44D-9C1689C0F1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07672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94B112B9-C43B-9FE5-8230-116B5F628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8EDA230E-B98E-9A72-2394-77BA393DC2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AE3829FD-A891-F422-1DF8-D291A8D9FD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7006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488F0017-E01F-C0F9-A598-99D1C6ABB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>
            <a:extLst>
              <a:ext uri="{FF2B5EF4-FFF2-40B4-BE49-F238E27FC236}">
                <a16:creationId xmlns:a16="http://schemas.microsoft.com/office/drawing/2014/main" id="{9F0D4E94-4DA4-B6CD-12B3-67C4BFCE2D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>
            <a:extLst>
              <a:ext uri="{FF2B5EF4-FFF2-40B4-BE49-F238E27FC236}">
                <a16:creationId xmlns:a16="http://schemas.microsoft.com/office/drawing/2014/main" id="{E37278BF-9995-09BD-44B1-7A09EB4996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1769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3F6B070C-87DF-105C-6E64-6AFB61E89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A332AB07-492B-1F15-6329-06E18EECFD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8692AFE0-5415-83BF-022C-E1E6AD962D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295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40C546A7-F80A-09DE-471B-1DB23DE63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C2026B1F-85C3-19AB-B9C5-B7136A60CF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4C1D3AE0-7EE4-9E40-EF06-DB64283027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7571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FCD9F6B-0D6B-7E01-4789-B3C04ED70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FCDC1075-2CF0-7E91-2D87-4BFF3161D2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9ED8539A-C940-AF15-4221-5D7D1FBBD3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5392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9DBC3EA6-C9CB-00C0-2C41-A780EE391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B7D10097-056B-B802-C63E-BEC19E383A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B9A8EACB-A8DE-4BA7-2EE4-7BF80A5DF6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57342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B2C3AA34-0551-1D22-F55C-3FE54FF0A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BDF289AE-087A-4B58-5FBD-281587E21D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732DD22F-9BD2-1C81-4F14-FC779AE99B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5875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T</a:t>
            </a:r>
            <a:endParaRPr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1339749" y="2710050"/>
            <a:ext cx="6370708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Standford Univ. CS224n </a:t>
            </a:r>
            <a:r>
              <a:rPr lang="ko" sz="2500" b="1" dirty="0">
                <a:solidFill>
                  <a:srgbClr val="19264B"/>
                </a:solidFill>
              </a:rPr>
              <a:t>스터디</a:t>
            </a:r>
            <a:r>
              <a:rPr lang="en-US" altLang="ko" sz="2500" b="1" dirty="0">
                <a:solidFill>
                  <a:srgbClr val="19264B"/>
                </a:solidFill>
              </a:rPr>
              <a:t> 2</a:t>
            </a:r>
            <a:r>
              <a:rPr lang="ko-KR" altLang="en-US" sz="2500" b="1" dirty="0">
                <a:solidFill>
                  <a:srgbClr val="19264B"/>
                </a:solidFill>
              </a:rPr>
              <a:t>조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9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30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나준원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E9B3740C-E6D8-4417-6C3E-4380256DC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4D58D975-61BA-649D-C15C-49ED76B63044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36186C88-A029-AC18-F793-61474E0BAC2D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4FBA2CB9-7C70-6218-0CB8-54F49973C0D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6194F2FC-FEEE-BD42-734D-B3A6DAE68009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주차 스터디 내용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BB169876-0DC6-B402-0553-412A6D513E4E}"/>
              </a:ext>
            </a:extLst>
          </p:cNvPr>
          <p:cNvSpPr txBox="1"/>
          <p:nvPr/>
        </p:nvSpPr>
        <p:spPr>
          <a:xfrm>
            <a:off x="1753992" y="821655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Long Short-Term Memory; LSTM</a:t>
            </a:r>
            <a:endParaRPr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9FB5B3E5-8EDB-07DA-AC34-6D9F8334070F}"/>
              </a:ext>
            </a:extLst>
          </p:cNvPr>
          <p:cNvSpPr txBox="1"/>
          <p:nvPr/>
        </p:nvSpPr>
        <p:spPr>
          <a:xfrm>
            <a:off x="1753992" y="1289445"/>
            <a:ext cx="7024248" cy="117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LSTM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은 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RNN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의 특별한 구조로 장기의존성을 학습할 수 있다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.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(</a:t>
            </a:r>
            <a:r>
              <a:rPr lang="en" altLang="ko-KR" sz="1200" dirty="0"/>
              <a:t>Hochreiter et al.,</a:t>
            </a:r>
            <a:r>
              <a:rPr lang="ko-KR" altLang="en-US" sz="1200" dirty="0"/>
              <a:t> </a:t>
            </a:r>
            <a:r>
              <a:rPr lang="en" altLang="ko-KR" sz="1200" dirty="0"/>
              <a:t>1997</a:t>
            </a:r>
            <a:r>
              <a:rPr lang="en-US" altLang="ko-KR" sz="1200" dirty="0"/>
              <a:t>)</a:t>
            </a:r>
          </a:p>
          <a:p>
            <a:pPr lvl="0">
              <a:lnSpc>
                <a:spcPct val="115000"/>
              </a:lnSpc>
            </a:pPr>
            <a:endParaRPr lang="en-US" altLang="ko-KR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  <a:p>
            <a:pPr lvl="0">
              <a:lnSpc>
                <a:spcPct val="115000"/>
              </a:lnSpc>
            </a:pP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[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핵심 아이디어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]</a:t>
            </a:r>
          </a:p>
          <a:p>
            <a:pPr lvl="0">
              <a:lnSpc>
                <a:spcPct val="115000"/>
              </a:lnSpc>
            </a:pP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이전 단계의 정보를 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memory cell</a:t>
            </a:r>
            <a:r>
              <a:rPr lang="ko-KR" altLang="en-US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에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저장하여 </a:t>
            </a:r>
            <a:r>
              <a:rPr lang="ko-KR" altLang="en-US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흘려보내는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것</a:t>
            </a:r>
            <a:endParaRPr lang="en-US" altLang="ko-KR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53ED280-6135-9F4B-015A-93AA14275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133" y="2447693"/>
            <a:ext cx="5112260" cy="1474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B1B9F61-DC90-8B72-DE6D-32F1AAC90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037" y="3623369"/>
            <a:ext cx="5559332" cy="152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A8E561-7A6F-401B-CE5B-EDE1952C20AA}"/>
              </a:ext>
            </a:extLst>
          </p:cNvPr>
          <p:cNvSpPr txBox="1"/>
          <p:nvPr/>
        </p:nvSpPr>
        <p:spPr>
          <a:xfrm>
            <a:off x="7735025" y="23475"/>
            <a:ext cx="4572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 err="1">
                <a:solidFill>
                  <a:schemeClr val="bg1">
                    <a:lumMod val="50000"/>
                  </a:schemeClr>
                </a:solidFill>
              </a:rPr>
              <a:t>https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</a:rPr>
              <a:t>://</a:t>
            </a:r>
            <a:r>
              <a:rPr lang="ko-KR" altLang="en-US" sz="800" dirty="0" err="1">
                <a:solidFill>
                  <a:schemeClr val="bg1">
                    <a:lumMod val="50000"/>
                  </a:schemeClr>
                </a:solidFill>
              </a:rPr>
              <a:t>yjjo.tistory.com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</a:rPr>
              <a:t>/17</a:t>
            </a: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BA92D11F-FB39-A05F-4FEA-EA9BF989E116}"/>
              </a:ext>
            </a:extLst>
          </p:cNvPr>
          <p:cNvSpPr txBox="1"/>
          <p:nvPr/>
        </p:nvSpPr>
        <p:spPr>
          <a:xfrm>
            <a:off x="1649219" y="2968601"/>
            <a:ext cx="678866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RNN</a:t>
            </a:r>
          </a:p>
        </p:txBody>
      </p:sp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EBA40A32-1431-7FFB-BAF4-0861CF45B078}"/>
              </a:ext>
            </a:extLst>
          </p:cNvPr>
          <p:cNvSpPr txBox="1"/>
          <p:nvPr/>
        </p:nvSpPr>
        <p:spPr>
          <a:xfrm>
            <a:off x="1516215" y="4105647"/>
            <a:ext cx="678866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4119800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F2146C51-7E89-839B-CD48-C10E764DC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E4B690A8-DA99-9CC4-C040-C543489CF5CB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D0CC2EC8-4CD0-F68B-4251-D1C543D69633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494A2A97-9C88-F65C-2BEA-9D22B8248DC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2E90D5E0-FFE8-3995-5BCF-8910317B983E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주차 스터디 내용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0BE6658C-E473-7769-930E-26D6120ECC62}"/>
              </a:ext>
            </a:extLst>
          </p:cNvPr>
          <p:cNvSpPr txBox="1"/>
          <p:nvPr/>
        </p:nvSpPr>
        <p:spPr>
          <a:xfrm>
            <a:off x="1753992" y="821655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Long Short-Term Memory; LSTM</a:t>
            </a:r>
            <a:endParaRPr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AB4F2841-5266-11D0-9EA2-60BEA826C7EE}"/>
              </a:ext>
            </a:extLst>
          </p:cNvPr>
          <p:cNvSpPr txBox="1"/>
          <p:nvPr/>
        </p:nvSpPr>
        <p:spPr>
          <a:xfrm>
            <a:off x="1753992" y="1289445"/>
            <a:ext cx="7024248" cy="117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[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구조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]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망각 게이트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(Forget Gate),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입력 게이트 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(Input Gate),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출력 게이트 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(Output Gate)</a:t>
            </a:r>
          </a:p>
          <a:p>
            <a:pPr marL="342900" indent="-342900">
              <a:lnSpc>
                <a:spcPct val="115000"/>
              </a:lnSpc>
              <a:buFont typeface="Arial"/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셀 상태 업데이트 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(</a:t>
            </a:r>
            <a:r>
              <a:rPr lang="en" altLang="ko-KR" dirty="0"/>
              <a:t>Cell State Update</a:t>
            </a:r>
            <a:r>
              <a:rPr lang="en-US" altLang="ko-KR" dirty="0"/>
              <a:t>)</a:t>
            </a:r>
            <a:endParaRPr lang="en-US" altLang="ko-KR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ko-KR" altLang="en-US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출력층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: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RNN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과 동일</a:t>
            </a:r>
            <a:endParaRPr lang="en-US" altLang="ko-KR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69AA10-1075-6A24-3C2A-8CCAB28081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673" b="30769"/>
          <a:stretch>
            <a:fillRect/>
          </a:stretch>
        </p:blipFill>
        <p:spPr>
          <a:xfrm>
            <a:off x="5654838" y="230744"/>
            <a:ext cx="2847141" cy="118182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4699AA3-B0FD-CC5A-8358-0E08BC6E58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3376" y="2678380"/>
            <a:ext cx="5729170" cy="234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906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D5434CEE-1499-77EB-DBE7-3D4137282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EB294A98-2667-8B6F-14F3-A9F4499BA9D9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E21BDE3C-2741-20AE-8224-1B4F34766C4C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07C5C7FE-0E48-FD27-F918-7E54D57989A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6;p14">
            <a:extLst>
              <a:ext uri="{FF2B5EF4-FFF2-40B4-BE49-F238E27FC236}">
                <a16:creationId xmlns:a16="http://schemas.microsoft.com/office/drawing/2014/main" id="{CBDFB792-6E1E-FCAF-F7EA-B3E19376C7A8}"/>
              </a:ext>
            </a:extLst>
          </p:cNvPr>
          <p:cNvSpPr txBox="1"/>
          <p:nvPr/>
        </p:nvSpPr>
        <p:spPr>
          <a:xfrm>
            <a:off x="3175545" y="2125489"/>
            <a:ext cx="279291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b="1" dirty="0">
                <a:solidFill>
                  <a:srgbClr val="19264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anumGothic ExtraBold"/>
                <a:sym typeface="NanumGothic ExtraBold"/>
              </a:rPr>
              <a:t>감사합니다</a:t>
            </a:r>
            <a:endParaRPr sz="4000" b="1" dirty="0">
              <a:solidFill>
                <a:srgbClr val="19264B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964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+mj-lt"/>
                <a:ea typeface="나눔바른고딕" panose="020B0603020101020101" pitchFamily="50" charset="-127"/>
                <a:cs typeface="NanumGothic ExtraBold"/>
                <a:sym typeface="NanumGothic ExtraBold"/>
              </a:rPr>
              <a:t>스터디원 소개 및 만남 인증</a:t>
            </a:r>
            <a:endParaRPr sz="2000" b="1" dirty="0">
              <a:solidFill>
                <a:srgbClr val="19264B"/>
              </a:solidFill>
              <a:latin typeface="+mj-lt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307361" y="1509936"/>
            <a:ext cx="22821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스터디원 1 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김성민</a:t>
            </a: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스터디원 2 :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차승준</a:t>
            </a: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스터디원 3 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나준원</a:t>
            </a:r>
            <a:endParaRPr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그림 3" descr="텍스트, 실내, 노트북, 개인용 컴퓨터이(가) 표시된 사진">
            <a:extLst>
              <a:ext uri="{FF2B5EF4-FFF2-40B4-BE49-F238E27FC236}">
                <a16:creationId xmlns:a16="http://schemas.microsoft.com/office/drawing/2014/main" id="{125B690A-1165-68A0-7868-18E30909F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445" y="1168072"/>
            <a:ext cx="4148722" cy="31115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FA76C2D0-F3CC-447B-5D6A-6F99E6409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4CE8A5DB-EC22-8677-91BA-7FC4BF6510F6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>
            <a:extLst>
              <a:ext uri="{FF2B5EF4-FFF2-40B4-BE49-F238E27FC236}">
                <a16:creationId xmlns:a16="http://schemas.microsoft.com/office/drawing/2014/main" id="{47E32AAD-1FAE-9E5E-8F28-B8A5C700B0BC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>
            <a:extLst>
              <a:ext uri="{FF2B5EF4-FFF2-40B4-BE49-F238E27FC236}">
                <a16:creationId xmlns:a16="http://schemas.microsoft.com/office/drawing/2014/main" id="{A8DF7817-482B-19A2-52E2-783A6CA4575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>
            <a:extLst>
              <a:ext uri="{FF2B5EF4-FFF2-40B4-BE49-F238E27FC236}">
                <a16:creationId xmlns:a16="http://schemas.microsoft.com/office/drawing/2014/main" id="{1B5AAE0D-49E5-E71E-F972-054F6884D04E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스터디</a:t>
            </a:r>
            <a:r>
              <a:rPr lang="en-US" altLang="ko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주제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E54652-D61C-253E-1342-B57562542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1641" y="961595"/>
            <a:ext cx="6211986" cy="354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42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스터디 일정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81584CB-FDE4-0927-41AE-A68D026C9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902" y="845454"/>
            <a:ext cx="4300291" cy="39911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451E22F8-8C4C-3B66-22D7-751BB2E42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F5F8A113-7CD0-40EA-7CB3-1228669EEB00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0D7F184E-FC47-529E-3F37-8D57BBF6CF11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F9029127-9FF9-9287-54A6-B3AF032170D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358F4810-8790-E1D5-A3C2-2A3D45DCA579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주차 스터디 내용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82087A05-C1F5-1DDE-3378-1C5DAF14A865}"/>
              </a:ext>
            </a:extLst>
          </p:cNvPr>
          <p:cNvSpPr txBox="1"/>
          <p:nvPr/>
        </p:nvSpPr>
        <p:spPr>
          <a:xfrm>
            <a:off x="1753992" y="821655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N-gram Language Model</a:t>
            </a:r>
            <a:endParaRPr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4BCCCE92-C845-5803-4C1D-D05F32CF02E9}"/>
              </a:ext>
            </a:extLst>
          </p:cNvPr>
          <p:cNvSpPr txBox="1"/>
          <p:nvPr/>
        </p:nvSpPr>
        <p:spPr>
          <a:xfrm>
            <a:off x="1753992" y="1289445"/>
            <a:ext cx="7024248" cy="1918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[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작동 방식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]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거대한 텍스트 데이터에서 특정 단어 시퀀스가 얼마나 자주 등장하는지 미리 세어두고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이 빈도를 기반으로 확률을 계산</a:t>
            </a:r>
            <a:endParaRPr lang="en-US" altLang="ko-KR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[</a:t>
            </a: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한계점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]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희소성 문제 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(Sparsity)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고정된 문맥</a:t>
            </a:r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 (Fixed Context)</a:t>
            </a:r>
            <a:endParaRPr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617925-29EB-A653-5EA1-319FDBB0E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1182" y="3307021"/>
            <a:ext cx="5631871" cy="183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785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F03FDB23-3A76-A668-B021-E0CBA04FD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0F736623-15F2-59D0-4AC3-29C4B2F97D54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01CD963C-9084-2852-292E-0D0FDCFFDB8A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8138A33C-4DE6-CF41-F0D6-C85B6916927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42DCC173-28F7-3C3C-D883-6BBF8C8AB20B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주차 스터디 내용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FF7B968C-831A-946F-5B68-E7C8A0FFBD5B}"/>
              </a:ext>
            </a:extLst>
          </p:cNvPr>
          <p:cNvSpPr txBox="1"/>
          <p:nvPr/>
        </p:nvSpPr>
        <p:spPr>
          <a:xfrm>
            <a:off x="1753992" y="821655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Recurrent Neural Network; RNN</a:t>
            </a:r>
            <a:endParaRPr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5047D79-8BD9-00C7-B886-E8808E0AC0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88" y="1570028"/>
            <a:ext cx="4387143" cy="228402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B7D92DF-BF3E-9D53-D452-04843B866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5031" y="1486440"/>
            <a:ext cx="3811824" cy="260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589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F028B7E6-00FE-DB7E-FE8F-B8FCCB86B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FBEA49FD-D0F5-D2DD-0C6D-85ED2BE8FD2C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5D9126F5-629F-F287-2581-43DA39EA889E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F7340F30-5F87-8C2E-BF73-C5E2DBECC94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56298ABD-B381-5229-76CC-7844D0AC8AC9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주차 스터디 내용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8BEE03B8-6BD5-BF75-2BB1-06275C47FCCE}"/>
              </a:ext>
            </a:extLst>
          </p:cNvPr>
          <p:cNvSpPr txBox="1"/>
          <p:nvPr/>
        </p:nvSpPr>
        <p:spPr>
          <a:xfrm>
            <a:off x="1753992" y="821655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Backpropagation through time; BPTT</a:t>
            </a:r>
            <a:endParaRPr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04EDAE-8760-293B-5245-FF5FD846ED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1439" y="1247146"/>
            <a:ext cx="7262161" cy="371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081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00E0003D-B375-34B3-3BEC-9D8CEDEB1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E929CF34-F4FF-84DB-219A-B5D807BFC8E4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50AA369A-3461-B0EF-9F96-99C09BB4A24F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C0456EDF-D74C-8321-4F31-FC2B3F3CA29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4EFFE1CC-A856-895D-0DF0-10DD5A69EF45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주차 스터디 내용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38B7F38D-362D-DA52-F83C-92CCAF3B05DB}"/>
              </a:ext>
            </a:extLst>
          </p:cNvPr>
          <p:cNvSpPr txBox="1"/>
          <p:nvPr/>
        </p:nvSpPr>
        <p:spPr>
          <a:xfrm>
            <a:off x="1753992" y="821655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Problem with RNNs</a:t>
            </a:r>
            <a:endParaRPr sz="16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B7F23F3-00C0-8187-1148-BCC091EC27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0493" y="1360234"/>
            <a:ext cx="6984297" cy="3396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534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D46D6F5C-E278-4100-1C1D-4148618DF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E1B9BF8B-F69C-CE40-E20A-89FC9F9D7353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0072CAD3-B526-4B78-7026-84531723840C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4BEB5980-970E-2B10-EE58-37F4EF4468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CFFC2165-E8F2-472F-B97F-B58FFD817018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2</a:t>
            </a:r>
            <a:r>
              <a:rPr lang="ko-KR" altLang="en-US" sz="2000" b="1" dirty="0">
                <a:solidFill>
                  <a:srgbClr val="19264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주차 스터디 내용</a:t>
            </a:r>
            <a:endParaRPr sz="2000" b="1" dirty="0">
              <a:solidFill>
                <a:srgbClr val="19264B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495A040B-728A-F268-5C5B-7247EC941E25}"/>
              </a:ext>
            </a:extLst>
          </p:cNvPr>
          <p:cNvSpPr txBox="1"/>
          <p:nvPr/>
        </p:nvSpPr>
        <p:spPr>
          <a:xfrm>
            <a:off x="1753992" y="821655"/>
            <a:ext cx="49794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b="1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NanumGothic ExtraBold"/>
                <a:sym typeface="NanumGothic ExtraBold"/>
              </a:rPr>
              <a:t>Problem with RNNs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Google Shape;83;p16">
                <a:extLst>
                  <a:ext uri="{FF2B5EF4-FFF2-40B4-BE49-F238E27FC236}">
                    <a16:creationId xmlns:a16="http://schemas.microsoft.com/office/drawing/2014/main" id="{DEFA59F8-BC18-3D86-12E9-709C3341C19F}"/>
                  </a:ext>
                </a:extLst>
              </p:cNvPr>
              <p:cNvSpPr txBox="1"/>
              <p:nvPr/>
            </p:nvSpPr>
            <p:spPr>
              <a:xfrm>
                <a:off x="1753992" y="1289445"/>
                <a:ext cx="7024248" cy="160040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[</a:t>
                </a:r>
                <a:r>
                  <a:rPr lang="ko-KR" altLang="en-US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한계점</a:t>
                </a:r>
                <a:r>
                  <a:rPr lang="en-US" altLang="ko-KR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]</a:t>
                </a:r>
              </a:p>
              <a:p>
                <a:pPr marL="285750" lvl="0" indent="-28575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Char char="-"/>
                </a:pPr>
                <a:r>
                  <a:rPr lang="ko-KR" altLang="en-US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장기의존성</a:t>
                </a:r>
                <a:r>
                  <a:rPr lang="en-US" altLang="ko-KR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 </a:t>
                </a:r>
                <a:r>
                  <a:rPr lang="ko-KR" altLang="en-US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문제</a:t>
                </a:r>
                <a:r>
                  <a:rPr lang="en-US" altLang="ko-KR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 (The problems of long-term dependencies): </a:t>
                </a:r>
                <a:r>
                  <a:rPr lang="ko-KR" altLang="en-US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은닉층의 과거의 정보가 마지막까지 전달되지 못하는 현상</a:t>
                </a:r>
                <a:endParaRPr lang="en-US" altLang="ko-KR" dirty="0"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NanumGothic ExtraBold"/>
                  <a:sym typeface="NanumGothic ExtraBold"/>
                </a:endParaRPr>
              </a:p>
              <a:p>
                <a:pPr marL="285750" lvl="0" indent="-28575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Char char="-"/>
                </a:pPr>
                <a:r>
                  <a:rPr lang="en-US" altLang="ko-KR" sz="1200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RNN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의 기울기 소실</a:t>
                </a:r>
                <a:r>
                  <a:rPr lang="en-US" altLang="ko-KR" sz="1200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 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문제</a:t>
                </a:r>
                <a:r>
                  <a:rPr lang="en-US" altLang="ko-KR" sz="1200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 (Gradient Vanishing)</a:t>
                </a:r>
              </a:p>
              <a:p>
                <a:pPr marL="285750" lvl="0" indent="-28575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Char char="-"/>
                </a:pPr>
                <a:r>
                  <a:rPr lang="en-US" altLang="ko-KR" sz="1200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RNN</a:t>
                </a:r>
                <a:r>
                  <a:rPr lang="ko-KR" altLang="en-US" sz="1200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의 기울기 폭주 문제</a:t>
                </a:r>
                <a:r>
                  <a:rPr lang="en-US" altLang="ko-KR" sz="1200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 (Gradient Exploding)</a:t>
                </a:r>
              </a:p>
              <a:p>
                <a:pPr marL="285750" lvl="0" indent="-28575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Char char="-"/>
                </a:pPr>
                <a:r>
                  <a:rPr lang="en-US" altLang="ko-KR" sz="1200" dirty="0">
                    <a:solidFill>
                      <a:schemeClr val="tx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NanumGothic ExtraBold"/>
                    <a:sym typeface="NanumGothic ExtraBold"/>
                  </a:rPr>
                  <a:t>tanh -&gt;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sz="12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나눔바른고딕" panose="020B0603020101020101" pitchFamily="50" charset="-127"/>
                        <a:cs typeface="NanumGothic ExtraBold"/>
                        <a:sym typeface="NanumGothic ExtraBold"/>
                      </a:rPr>
                      <m:t>σ</m:t>
                    </m:r>
                    <m:r>
                      <a:rPr lang="en-US" altLang="ko-KR" sz="12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나눔바른고딕" panose="020B0603020101020101" pitchFamily="50" charset="-127"/>
                        <a:cs typeface="NanumGothic ExtraBold"/>
                        <a:sym typeface="NanumGothic ExtraBold"/>
                      </a:rPr>
                      <m:t>(·)∊(−1, 1)</m:t>
                    </m:r>
                  </m:oMath>
                </a14:m>
                <a:endParaRPr lang="en-US" altLang="ko-KR" dirty="0"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NanumGothic ExtraBold"/>
                  <a:sym typeface="NanumGothic ExtraBold"/>
                </a:endParaRPr>
              </a:p>
            </p:txBody>
          </p:sp>
        </mc:Choice>
        <mc:Fallback>
          <p:sp>
            <p:nvSpPr>
              <p:cNvPr id="2" name="Google Shape;83;p16">
                <a:extLst>
                  <a:ext uri="{FF2B5EF4-FFF2-40B4-BE49-F238E27FC236}">
                    <a16:creationId xmlns:a16="http://schemas.microsoft.com/office/drawing/2014/main" id="{DEFA59F8-BC18-3D86-12E9-709C3341C1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3992" y="1289445"/>
                <a:ext cx="7024248" cy="1600408"/>
              </a:xfrm>
              <a:prstGeom prst="rect">
                <a:avLst/>
              </a:prstGeom>
              <a:blipFill>
                <a:blip r:embed="rId4"/>
                <a:stretch>
                  <a:fillRect l="-36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6BA20C62-95D6-C306-6133-D388034C4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215" y="3037340"/>
            <a:ext cx="4754199" cy="1633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7E715A9-AB46-B3B8-3F23-2F3AC386E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9625" y="2926080"/>
            <a:ext cx="2831500" cy="1930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10328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1191</TotalTime>
  <Words>256</Words>
  <Application>Microsoft Macintosh PowerPoint</Application>
  <PresentationFormat>화면 슬라이드 쇼(16:9)</PresentationFormat>
  <Paragraphs>51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나눔스퀘어 ExtraBold</vt:lpstr>
      <vt:lpstr>나눔바른고딕</vt:lpstr>
      <vt:lpstr>Arial</vt:lpstr>
      <vt:lpstr>Cambria Math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김세린</dc:creator>
  <cp:lastModifiedBy>준원 나</cp:lastModifiedBy>
  <cp:revision>47</cp:revision>
  <dcterms:modified xsi:type="dcterms:W3CDTF">2025-09-30T06:50:11Z</dcterms:modified>
</cp:coreProperties>
</file>